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7" r:id="rId3"/>
    <p:sldId id="259" r:id="rId4"/>
    <p:sldId id="260" r:id="rId5"/>
    <p:sldId id="262" r:id="rId6"/>
    <p:sldId id="270" r:id="rId7"/>
    <p:sldId id="268" r:id="rId8"/>
    <p:sldId id="261" r:id="rId9"/>
    <p:sldId id="263" r:id="rId10"/>
    <p:sldId id="264" r:id="rId11"/>
    <p:sldId id="269" r:id="rId12"/>
    <p:sldId id="271" r:id="rId13"/>
    <p:sldId id="265" r:id="rId14"/>
    <p:sldId id="266" r:id="rId15"/>
    <p:sldId id="267" r:id="rId16"/>
    <p:sldId id="258"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1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10/3/2018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10/3/2018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10/3/2018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10/3/2018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10/3/2018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10/3/2018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10/3/2018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10/3/2018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10/3/2018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10/3/2018</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10/3/2018</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10/3/2018</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4.tif"/><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E02E4-E780-488F-868A-C274E14BDF3C}"/>
              </a:ext>
            </a:extLst>
          </p:cNvPr>
          <p:cNvSpPr>
            <a:spLocks noGrp="1"/>
          </p:cNvSpPr>
          <p:nvPr>
            <p:ph type="ctrTitle"/>
          </p:nvPr>
        </p:nvSpPr>
        <p:spPr/>
        <p:txBody>
          <a:bodyPr/>
          <a:lstStyle/>
          <a:p>
            <a:r>
              <a:rPr lang="en-US" cap="none" dirty="0"/>
              <a:t>Cellular Image Segmentation Methods and Applications</a:t>
            </a:r>
          </a:p>
        </p:txBody>
      </p:sp>
      <p:sp>
        <p:nvSpPr>
          <p:cNvPr id="3" name="Subtitle 2">
            <a:extLst>
              <a:ext uri="{FF2B5EF4-FFF2-40B4-BE49-F238E27FC236}">
                <a16:creationId xmlns:a16="http://schemas.microsoft.com/office/drawing/2014/main" id="{07FABC2E-33F1-4BE3-AE49-6DB72458CD74}"/>
              </a:ext>
            </a:extLst>
          </p:cNvPr>
          <p:cNvSpPr>
            <a:spLocks noGrp="1"/>
          </p:cNvSpPr>
          <p:nvPr>
            <p:ph type="subTitle" idx="1"/>
          </p:nvPr>
        </p:nvSpPr>
        <p:spPr/>
        <p:txBody>
          <a:bodyPr/>
          <a:lstStyle/>
          <a:p>
            <a:r>
              <a:rPr lang="en-US" dirty="0"/>
              <a:t>By Tyler Ruch</a:t>
            </a:r>
          </a:p>
        </p:txBody>
      </p:sp>
    </p:spTree>
    <p:extLst>
      <p:ext uri="{BB962C8B-B14F-4D97-AF65-F5344CB8AC3E}">
        <p14:creationId xmlns:p14="http://schemas.microsoft.com/office/powerpoint/2010/main" val="2795246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E83D6-194B-4F79-B791-AB860CE65FD3}"/>
              </a:ext>
            </a:extLst>
          </p:cNvPr>
          <p:cNvSpPr>
            <a:spLocks noGrp="1"/>
          </p:cNvSpPr>
          <p:nvPr>
            <p:ph type="title"/>
          </p:nvPr>
        </p:nvSpPr>
        <p:spPr>
          <a:xfrm>
            <a:off x="2231136" y="166785"/>
            <a:ext cx="7729728" cy="1188720"/>
          </a:xfrm>
        </p:spPr>
        <p:txBody>
          <a:bodyPr/>
          <a:lstStyle/>
          <a:p>
            <a:r>
              <a:rPr lang="en-US" cap="none" dirty="0"/>
              <a:t>Overlapping Regions, another approach</a:t>
            </a:r>
          </a:p>
        </p:txBody>
      </p:sp>
      <p:sp>
        <p:nvSpPr>
          <p:cNvPr id="3" name="Content Placeholder 2">
            <a:extLst>
              <a:ext uri="{FF2B5EF4-FFF2-40B4-BE49-F238E27FC236}">
                <a16:creationId xmlns:a16="http://schemas.microsoft.com/office/drawing/2014/main" id="{3670893A-3843-4683-B389-46A2F650F3CC}"/>
              </a:ext>
            </a:extLst>
          </p:cNvPr>
          <p:cNvSpPr>
            <a:spLocks noGrp="1"/>
          </p:cNvSpPr>
          <p:nvPr>
            <p:ph idx="1"/>
          </p:nvPr>
        </p:nvSpPr>
        <p:spPr>
          <a:xfrm>
            <a:off x="1856679" y="1434517"/>
            <a:ext cx="8478641" cy="816542"/>
          </a:xfrm>
        </p:spPr>
        <p:txBody>
          <a:bodyPr>
            <a:normAutofit fontScale="92500"/>
          </a:bodyPr>
          <a:lstStyle/>
          <a:p>
            <a:pPr marL="0" indent="0">
              <a:buNone/>
            </a:pPr>
            <a:r>
              <a:rPr lang="en-US" dirty="0"/>
              <a:t>Use the gradient to detect dips in intensity that appear in the overlapping areas when scanning horizontally. First, calculate any areas in the image that have a sudden dip in intensity:</a:t>
            </a:r>
          </a:p>
        </p:txBody>
      </p:sp>
      <p:pic>
        <p:nvPicPr>
          <p:cNvPr id="5" name="Picture 4">
            <a:extLst>
              <a:ext uri="{FF2B5EF4-FFF2-40B4-BE49-F238E27FC236}">
                <a16:creationId xmlns:a16="http://schemas.microsoft.com/office/drawing/2014/main" id="{8B43DC81-5906-4998-A44F-2FDE7F134D85}"/>
              </a:ext>
            </a:extLst>
          </p:cNvPr>
          <p:cNvPicPr>
            <a:picLocks noChangeAspect="1"/>
          </p:cNvPicPr>
          <p:nvPr/>
        </p:nvPicPr>
        <p:blipFill>
          <a:blip r:embed="rId2"/>
          <a:stretch>
            <a:fillRect/>
          </a:stretch>
        </p:blipFill>
        <p:spPr>
          <a:xfrm>
            <a:off x="661431" y="2397353"/>
            <a:ext cx="10869138" cy="3839348"/>
          </a:xfrm>
          <a:prstGeom prst="rect">
            <a:avLst/>
          </a:prstGeom>
        </p:spPr>
      </p:pic>
      <p:sp>
        <p:nvSpPr>
          <p:cNvPr id="6" name="TextBox 5">
            <a:extLst>
              <a:ext uri="{FF2B5EF4-FFF2-40B4-BE49-F238E27FC236}">
                <a16:creationId xmlns:a16="http://schemas.microsoft.com/office/drawing/2014/main" id="{C9A6163D-9E24-4008-B30E-9CCCCC7D3085}"/>
              </a:ext>
            </a:extLst>
          </p:cNvPr>
          <p:cNvSpPr txBox="1"/>
          <p:nvPr/>
        </p:nvSpPr>
        <p:spPr>
          <a:xfrm>
            <a:off x="5397828" y="6382995"/>
            <a:ext cx="1396344" cy="369332"/>
          </a:xfrm>
          <a:prstGeom prst="rect">
            <a:avLst/>
          </a:prstGeom>
          <a:noFill/>
        </p:spPr>
        <p:txBody>
          <a:bodyPr wrap="none" rtlCol="0">
            <a:spAutoFit/>
          </a:bodyPr>
          <a:lstStyle/>
          <a:p>
            <a:r>
              <a:rPr lang="en-US" dirty="0"/>
              <a:t>Courtesy [5]</a:t>
            </a:r>
          </a:p>
        </p:txBody>
      </p:sp>
    </p:spTree>
    <p:extLst>
      <p:ext uri="{BB962C8B-B14F-4D97-AF65-F5344CB8AC3E}">
        <p14:creationId xmlns:p14="http://schemas.microsoft.com/office/powerpoint/2010/main" val="3386642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E83D6-194B-4F79-B791-AB860CE65FD3}"/>
              </a:ext>
            </a:extLst>
          </p:cNvPr>
          <p:cNvSpPr>
            <a:spLocks noGrp="1"/>
          </p:cNvSpPr>
          <p:nvPr>
            <p:ph type="title"/>
          </p:nvPr>
        </p:nvSpPr>
        <p:spPr>
          <a:xfrm>
            <a:off x="2231136" y="166785"/>
            <a:ext cx="7729728" cy="1188720"/>
          </a:xfrm>
        </p:spPr>
        <p:txBody>
          <a:bodyPr/>
          <a:lstStyle/>
          <a:p>
            <a:r>
              <a:rPr lang="en-US" cap="none" dirty="0"/>
              <a:t>Overlapping Regions, another approach</a:t>
            </a:r>
          </a:p>
        </p:txBody>
      </p:sp>
      <p:sp>
        <p:nvSpPr>
          <p:cNvPr id="3" name="Content Placeholder 2">
            <a:extLst>
              <a:ext uri="{FF2B5EF4-FFF2-40B4-BE49-F238E27FC236}">
                <a16:creationId xmlns:a16="http://schemas.microsoft.com/office/drawing/2014/main" id="{3670893A-3843-4683-B389-46A2F650F3CC}"/>
              </a:ext>
            </a:extLst>
          </p:cNvPr>
          <p:cNvSpPr>
            <a:spLocks noGrp="1"/>
          </p:cNvSpPr>
          <p:nvPr>
            <p:ph idx="1"/>
          </p:nvPr>
        </p:nvSpPr>
        <p:spPr>
          <a:xfrm>
            <a:off x="1856679" y="1434517"/>
            <a:ext cx="8478641" cy="816542"/>
          </a:xfrm>
        </p:spPr>
        <p:txBody>
          <a:bodyPr>
            <a:normAutofit/>
          </a:bodyPr>
          <a:lstStyle/>
          <a:p>
            <a:pPr marL="0" indent="0">
              <a:buNone/>
            </a:pPr>
            <a:r>
              <a:rPr lang="en-US" dirty="0"/>
              <a:t>Then, remove any areas from the mask where an object’s edge touches an area from the sudden-dip image.</a:t>
            </a:r>
          </a:p>
        </p:txBody>
      </p:sp>
      <p:sp>
        <p:nvSpPr>
          <p:cNvPr id="6" name="TextBox 5">
            <a:extLst>
              <a:ext uri="{FF2B5EF4-FFF2-40B4-BE49-F238E27FC236}">
                <a16:creationId xmlns:a16="http://schemas.microsoft.com/office/drawing/2014/main" id="{C9A6163D-9E24-4008-B30E-9CCCCC7D3085}"/>
              </a:ext>
            </a:extLst>
          </p:cNvPr>
          <p:cNvSpPr txBox="1"/>
          <p:nvPr/>
        </p:nvSpPr>
        <p:spPr>
          <a:xfrm>
            <a:off x="5397828" y="6382995"/>
            <a:ext cx="1396344" cy="369332"/>
          </a:xfrm>
          <a:prstGeom prst="rect">
            <a:avLst/>
          </a:prstGeom>
          <a:noFill/>
        </p:spPr>
        <p:txBody>
          <a:bodyPr wrap="none" rtlCol="0">
            <a:spAutoFit/>
          </a:bodyPr>
          <a:lstStyle/>
          <a:p>
            <a:r>
              <a:rPr lang="en-US" dirty="0"/>
              <a:t>Courtesy [5]</a:t>
            </a:r>
          </a:p>
        </p:txBody>
      </p:sp>
      <p:pic>
        <p:nvPicPr>
          <p:cNvPr id="7" name="Picture 6">
            <a:extLst>
              <a:ext uri="{FF2B5EF4-FFF2-40B4-BE49-F238E27FC236}">
                <a16:creationId xmlns:a16="http://schemas.microsoft.com/office/drawing/2014/main" id="{7695C38B-10C5-4B9F-9676-7BAE44BBBC92}"/>
              </a:ext>
            </a:extLst>
          </p:cNvPr>
          <p:cNvPicPr>
            <a:picLocks noChangeAspect="1"/>
          </p:cNvPicPr>
          <p:nvPr/>
        </p:nvPicPr>
        <p:blipFill>
          <a:blip r:embed="rId2"/>
          <a:stretch>
            <a:fillRect/>
          </a:stretch>
        </p:blipFill>
        <p:spPr>
          <a:xfrm>
            <a:off x="1911191" y="2545835"/>
            <a:ext cx="3486637" cy="2448267"/>
          </a:xfrm>
          <a:prstGeom prst="rect">
            <a:avLst/>
          </a:prstGeom>
        </p:spPr>
      </p:pic>
      <p:pic>
        <p:nvPicPr>
          <p:cNvPr id="9" name="Picture 8">
            <a:extLst>
              <a:ext uri="{FF2B5EF4-FFF2-40B4-BE49-F238E27FC236}">
                <a16:creationId xmlns:a16="http://schemas.microsoft.com/office/drawing/2014/main" id="{2D068E7F-C055-4752-8695-7155D1496FEB}"/>
              </a:ext>
            </a:extLst>
          </p:cNvPr>
          <p:cNvPicPr>
            <a:picLocks noChangeAspect="1"/>
          </p:cNvPicPr>
          <p:nvPr/>
        </p:nvPicPr>
        <p:blipFill>
          <a:blip r:embed="rId3"/>
          <a:stretch>
            <a:fillRect/>
          </a:stretch>
        </p:blipFill>
        <p:spPr>
          <a:xfrm>
            <a:off x="5397828" y="2545835"/>
            <a:ext cx="6096851" cy="2724530"/>
          </a:xfrm>
          <a:prstGeom prst="rect">
            <a:avLst/>
          </a:prstGeom>
        </p:spPr>
      </p:pic>
    </p:spTree>
    <p:extLst>
      <p:ext uri="{BB962C8B-B14F-4D97-AF65-F5344CB8AC3E}">
        <p14:creationId xmlns:p14="http://schemas.microsoft.com/office/powerpoint/2010/main" val="3126155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E83D6-194B-4F79-B791-AB860CE65FD3}"/>
              </a:ext>
            </a:extLst>
          </p:cNvPr>
          <p:cNvSpPr>
            <a:spLocks noGrp="1"/>
          </p:cNvSpPr>
          <p:nvPr>
            <p:ph type="title"/>
          </p:nvPr>
        </p:nvSpPr>
        <p:spPr>
          <a:xfrm>
            <a:off x="2231136" y="166785"/>
            <a:ext cx="7729728" cy="1188720"/>
          </a:xfrm>
        </p:spPr>
        <p:txBody>
          <a:bodyPr/>
          <a:lstStyle/>
          <a:p>
            <a:r>
              <a:rPr lang="en-US" cap="none" dirty="0"/>
              <a:t>Otsu’s Dynamic Thresholding Method</a:t>
            </a:r>
          </a:p>
        </p:txBody>
      </p:sp>
      <p:sp>
        <p:nvSpPr>
          <p:cNvPr id="4" name="Content Placeholder 3"/>
          <p:cNvSpPr>
            <a:spLocks noGrp="1"/>
          </p:cNvSpPr>
          <p:nvPr>
            <p:ph idx="1"/>
          </p:nvPr>
        </p:nvSpPr>
        <p:spPr>
          <a:xfrm>
            <a:off x="1732372" y="1849582"/>
            <a:ext cx="4159273" cy="4233345"/>
          </a:xfrm>
        </p:spPr>
        <p:txBody>
          <a:bodyPr/>
          <a:lstStyle/>
          <a:p>
            <a:r>
              <a:rPr lang="en-US" dirty="0"/>
              <a:t>Method of automatically generating a binary image from a greyscale image by separating background and foreground</a:t>
            </a:r>
          </a:p>
          <a:p>
            <a:r>
              <a:rPr lang="en-US" dirty="0"/>
              <a:t>Performed by exhaustively searching for the threshold separator that equally separates the image</a:t>
            </a:r>
          </a:p>
          <a:p>
            <a:r>
              <a:rPr lang="en-US" dirty="0"/>
              <a:t>Done by analyzing the greyscale histogram and finding the value that minimizes the intra-class variance (or maximizes the inter-class variance)</a:t>
            </a:r>
          </a:p>
          <a:p>
            <a:r>
              <a:rPr lang="en-US" dirty="0"/>
              <a:t>Overcomes inconsistent brightness/contrast problem</a:t>
            </a:r>
          </a:p>
        </p:txBody>
      </p:sp>
      <p:pic>
        <p:nvPicPr>
          <p:cNvPr id="2051" name="Picture 3" descr="E:\downloads\Otsu's_Method_Visualization.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6336" y="1698914"/>
            <a:ext cx="5334000" cy="4000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131211" y="5699413"/>
            <a:ext cx="9104250" cy="646331"/>
          </a:xfrm>
          <a:prstGeom prst="rect">
            <a:avLst/>
          </a:prstGeom>
          <a:noFill/>
        </p:spPr>
        <p:txBody>
          <a:bodyPr wrap="square" rtlCol="0">
            <a:spAutoFit/>
          </a:bodyPr>
          <a:lstStyle/>
          <a:p>
            <a:r>
              <a:rPr lang="en-US" dirty="0"/>
              <a:t>Source: https://commons.wikimedia.org/wiki/File:Otsu%27s_Method_Visualization.gif</a:t>
            </a:r>
          </a:p>
          <a:p>
            <a:r>
              <a:rPr lang="en-US" dirty="0"/>
              <a:t>Courtesy of Lucas(CA)</a:t>
            </a:r>
          </a:p>
        </p:txBody>
      </p:sp>
    </p:spTree>
    <p:extLst>
      <p:ext uri="{BB962C8B-B14F-4D97-AF65-F5344CB8AC3E}">
        <p14:creationId xmlns:p14="http://schemas.microsoft.com/office/powerpoint/2010/main" val="41860893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67894-1F7E-43B7-98CA-74736DB852CD}"/>
              </a:ext>
            </a:extLst>
          </p:cNvPr>
          <p:cNvSpPr>
            <a:spLocks noGrp="1"/>
          </p:cNvSpPr>
          <p:nvPr>
            <p:ph type="title"/>
          </p:nvPr>
        </p:nvSpPr>
        <p:spPr>
          <a:xfrm>
            <a:off x="2231136" y="358202"/>
            <a:ext cx="7729728" cy="1188720"/>
          </a:xfrm>
        </p:spPr>
        <p:txBody>
          <a:bodyPr/>
          <a:lstStyle/>
          <a:p>
            <a:r>
              <a:rPr lang="en-US" cap="none" dirty="0"/>
              <a:t>My Biological Context</a:t>
            </a:r>
          </a:p>
        </p:txBody>
      </p:sp>
      <p:sp>
        <p:nvSpPr>
          <p:cNvPr id="3" name="Content Placeholder 2">
            <a:extLst>
              <a:ext uri="{FF2B5EF4-FFF2-40B4-BE49-F238E27FC236}">
                <a16:creationId xmlns:a16="http://schemas.microsoft.com/office/drawing/2014/main" id="{93E15BA5-DA88-4212-9B4E-886607AE847C}"/>
              </a:ext>
            </a:extLst>
          </p:cNvPr>
          <p:cNvSpPr>
            <a:spLocks noGrp="1"/>
          </p:cNvSpPr>
          <p:nvPr>
            <p:ph idx="1"/>
          </p:nvPr>
        </p:nvSpPr>
        <p:spPr>
          <a:xfrm>
            <a:off x="327691" y="2619383"/>
            <a:ext cx="4136108" cy="3101983"/>
          </a:xfrm>
        </p:spPr>
        <p:txBody>
          <a:bodyPr/>
          <a:lstStyle/>
          <a:p>
            <a:r>
              <a:rPr lang="en-US" dirty="0"/>
              <a:t>Both Pericytes and Smooth muscle cells are controlled by neurons, and are used, among their other uses, to control blood flow to the </a:t>
            </a:r>
            <a:r>
              <a:rPr lang="en-US" dirty="0" err="1"/>
              <a:t>microvessels</a:t>
            </a:r>
            <a:r>
              <a:rPr lang="en-US" dirty="0"/>
              <a:t> in the brain [3]</a:t>
            </a:r>
          </a:p>
          <a:p>
            <a:r>
              <a:rPr lang="en-US" dirty="0"/>
              <a:t>Smooth muscle cells are found surrounding the large arterioles, and pericytes are found surrounding the small arterioles. [3]</a:t>
            </a:r>
          </a:p>
        </p:txBody>
      </p:sp>
      <p:pic>
        <p:nvPicPr>
          <p:cNvPr id="5" name="Picture 4">
            <a:extLst>
              <a:ext uri="{FF2B5EF4-FFF2-40B4-BE49-F238E27FC236}">
                <a16:creationId xmlns:a16="http://schemas.microsoft.com/office/drawing/2014/main" id="{2B236A00-DC56-4D4C-91EF-95BA88086782}"/>
              </a:ext>
            </a:extLst>
          </p:cNvPr>
          <p:cNvPicPr>
            <a:picLocks noChangeAspect="1"/>
          </p:cNvPicPr>
          <p:nvPr/>
        </p:nvPicPr>
        <p:blipFill>
          <a:blip r:embed="rId2"/>
          <a:stretch>
            <a:fillRect/>
          </a:stretch>
        </p:blipFill>
        <p:spPr>
          <a:xfrm>
            <a:off x="4587922" y="1714863"/>
            <a:ext cx="6975529" cy="4911022"/>
          </a:xfrm>
          <a:prstGeom prst="rect">
            <a:avLst/>
          </a:prstGeom>
        </p:spPr>
      </p:pic>
      <p:sp>
        <p:nvSpPr>
          <p:cNvPr id="6" name="TextBox 5">
            <a:extLst>
              <a:ext uri="{FF2B5EF4-FFF2-40B4-BE49-F238E27FC236}">
                <a16:creationId xmlns:a16="http://schemas.microsoft.com/office/drawing/2014/main" id="{15409359-6A61-48B3-AE32-FE69C3FB69FE}"/>
              </a:ext>
            </a:extLst>
          </p:cNvPr>
          <p:cNvSpPr txBox="1"/>
          <p:nvPr/>
        </p:nvSpPr>
        <p:spPr>
          <a:xfrm>
            <a:off x="2465507" y="6164220"/>
            <a:ext cx="2181138" cy="461665"/>
          </a:xfrm>
          <a:prstGeom prst="rect">
            <a:avLst/>
          </a:prstGeom>
          <a:noFill/>
        </p:spPr>
        <p:txBody>
          <a:bodyPr wrap="square" rtlCol="0">
            <a:spAutoFit/>
          </a:bodyPr>
          <a:lstStyle/>
          <a:p>
            <a:r>
              <a:rPr lang="en-US" sz="1200" dirty="0"/>
              <a:t>Figure 3: Arteriole Structure. Courtesy [3]</a:t>
            </a:r>
          </a:p>
        </p:txBody>
      </p:sp>
    </p:spTree>
    <p:extLst>
      <p:ext uri="{BB962C8B-B14F-4D97-AF65-F5344CB8AC3E}">
        <p14:creationId xmlns:p14="http://schemas.microsoft.com/office/powerpoint/2010/main" val="3583577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E6C43-10B0-48B1-9A95-EF48EB193316}"/>
              </a:ext>
            </a:extLst>
          </p:cNvPr>
          <p:cNvSpPr>
            <a:spLocks noGrp="1"/>
          </p:cNvSpPr>
          <p:nvPr>
            <p:ph type="title"/>
          </p:nvPr>
        </p:nvSpPr>
        <p:spPr>
          <a:xfrm>
            <a:off x="2296451" y="117946"/>
            <a:ext cx="7729728" cy="1188720"/>
          </a:xfrm>
        </p:spPr>
        <p:txBody>
          <a:bodyPr/>
          <a:lstStyle/>
          <a:p>
            <a:r>
              <a:rPr lang="en-US" cap="none" dirty="0"/>
              <a:t>My Biological Context</a:t>
            </a:r>
          </a:p>
        </p:txBody>
      </p:sp>
      <p:pic>
        <p:nvPicPr>
          <p:cNvPr id="5" name="Picture 4">
            <a:extLst>
              <a:ext uri="{FF2B5EF4-FFF2-40B4-BE49-F238E27FC236}">
                <a16:creationId xmlns:a16="http://schemas.microsoft.com/office/drawing/2014/main" id="{8188BE11-FC6A-4484-BF7F-49DC6F7E49AA}"/>
              </a:ext>
            </a:extLst>
          </p:cNvPr>
          <p:cNvPicPr>
            <a:picLocks noChangeAspect="1"/>
          </p:cNvPicPr>
          <p:nvPr/>
        </p:nvPicPr>
        <p:blipFill>
          <a:blip r:embed="rId2"/>
          <a:stretch>
            <a:fillRect/>
          </a:stretch>
        </p:blipFill>
        <p:spPr>
          <a:xfrm>
            <a:off x="3396130" y="1371831"/>
            <a:ext cx="5399739" cy="5368223"/>
          </a:xfrm>
          <a:prstGeom prst="rect">
            <a:avLst/>
          </a:prstGeom>
        </p:spPr>
      </p:pic>
      <p:sp>
        <p:nvSpPr>
          <p:cNvPr id="6" name="TextBox 5">
            <a:extLst>
              <a:ext uri="{FF2B5EF4-FFF2-40B4-BE49-F238E27FC236}">
                <a16:creationId xmlns:a16="http://schemas.microsoft.com/office/drawing/2014/main" id="{3605F99D-1F33-42AB-9B02-06438C9D97FF}"/>
              </a:ext>
            </a:extLst>
          </p:cNvPr>
          <p:cNvSpPr txBox="1"/>
          <p:nvPr/>
        </p:nvSpPr>
        <p:spPr>
          <a:xfrm>
            <a:off x="9253057" y="2676088"/>
            <a:ext cx="2021747" cy="2308324"/>
          </a:xfrm>
          <a:prstGeom prst="rect">
            <a:avLst/>
          </a:prstGeom>
          <a:noFill/>
        </p:spPr>
        <p:txBody>
          <a:bodyPr wrap="square" rtlCol="0">
            <a:spAutoFit/>
          </a:bodyPr>
          <a:lstStyle/>
          <a:p>
            <a:r>
              <a:rPr lang="en-US" dirty="0"/>
              <a:t>Figure 4: High contrast image. Notice the Artery structures. – </a:t>
            </a:r>
            <a:r>
              <a:rPr lang="en-US" dirty="0" err="1"/>
              <a:t>Coutrtesy</a:t>
            </a:r>
            <a:r>
              <a:rPr lang="en-US" dirty="0"/>
              <a:t> </a:t>
            </a:r>
            <a:r>
              <a:rPr lang="en-US" dirty="0" err="1"/>
              <a:t>Yongsoo</a:t>
            </a:r>
            <a:r>
              <a:rPr lang="en-US" dirty="0"/>
              <a:t> Kim, Penn State College of Medicine</a:t>
            </a:r>
          </a:p>
        </p:txBody>
      </p:sp>
    </p:spTree>
    <p:extLst>
      <p:ext uri="{BB962C8B-B14F-4D97-AF65-F5344CB8AC3E}">
        <p14:creationId xmlns:p14="http://schemas.microsoft.com/office/powerpoint/2010/main" val="826024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60ECC-C8A1-4A19-B9E0-FF09B04F4AEB}"/>
              </a:ext>
            </a:extLst>
          </p:cNvPr>
          <p:cNvSpPr>
            <a:spLocks noGrp="1"/>
          </p:cNvSpPr>
          <p:nvPr>
            <p:ph type="title"/>
          </p:nvPr>
        </p:nvSpPr>
        <p:spPr/>
        <p:txBody>
          <a:bodyPr/>
          <a:lstStyle/>
          <a:p>
            <a:r>
              <a:rPr lang="en-US" cap="none" dirty="0"/>
              <a:t>Concluding Plan</a:t>
            </a:r>
          </a:p>
        </p:txBody>
      </p:sp>
      <p:sp>
        <p:nvSpPr>
          <p:cNvPr id="3" name="Content Placeholder 2">
            <a:extLst>
              <a:ext uri="{FF2B5EF4-FFF2-40B4-BE49-F238E27FC236}">
                <a16:creationId xmlns:a16="http://schemas.microsoft.com/office/drawing/2014/main" id="{9A405C13-29EC-49D3-890A-8A6C6D4C3369}"/>
              </a:ext>
            </a:extLst>
          </p:cNvPr>
          <p:cNvSpPr>
            <a:spLocks noGrp="1"/>
          </p:cNvSpPr>
          <p:nvPr>
            <p:ph idx="1"/>
          </p:nvPr>
        </p:nvSpPr>
        <p:spPr/>
        <p:txBody>
          <a:bodyPr>
            <a:normAutofit/>
          </a:bodyPr>
          <a:lstStyle/>
          <a:p>
            <a:r>
              <a:rPr lang="en-US" sz="2000" dirty="0"/>
              <a:t>Use the knowledge of the arteriole structure to formulate an automated detection approach that differentiates between Smooth Muscle Cells and Pericytes</a:t>
            </a:r>
          </a:p>
          <a:p>
            <a:r>
              <a:rPr lang="en-US" sz="2000" dirty="0"/>
              <a:t>Use a combination of automated methods and deep learning </a:t>
            </a:r>
          </a:p>
          <a:p>
            <a:r>
              <a:rPr lang="en-US" sz="2000" dirty="0"/>
              <a:t>Perhaps formulate a way to detect the vessels in the images, and use this to differentiate</a:t>
            </a:r>
          </a:p>
        </p:txBody>
      </p:sp>
    </p:spTree>
    <p:extLst>
      <p:ext uri="{BB962C8B-B14F-4D97-AF65-F5344CB8AC3E}">
        <p14:creationId xmlns:p14="http://schemas.microsoft.com/office/powerpoint/2010/main" val="609935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0167A-674C-47A0-8B04-68E8868265A5}"/>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C8CE9002-44F5-4F70-B893-1BD390B9AFDA}"/>
              </a:ext>
            </a:extLst>
          </p:cNvPr>
          <p:cNvSpPr>
            <a:spLocks noGrp="1"/>
          </p:cNvSpPr>
          <p:nvPr>
            <p:ph idx="1"/>
          </p:nvPr>
        </p:nvSpPr>
        <p:spPr>
          <a:xfrm>
            <a:off x="2231136" y="2260540"/>
            <a:ext cx="7729728" cy="3101983"/>
          </a:xfrm>
        </p:spPr>
        <p:txBody>
          <a:bodyPr>
            <a:normAutofit/>
          </a:bodyPr>
          <a:lstStyle/>
          <a:p>
            <a:pPr marL="0" indent="0">
              <a:buNone/>
            </a:pPr>
            <a:r>
              <a:rPr lang="en-US" sz="1000" dirty="0"/>
              <a:t>[1] N. Sharma, A. Ray, K. Shukla, S. Sharma, S. Pradhan, A. </a:t>
            </a:r>
            <a:r>
              <a:rPr lang="en-US" sz="1000" dirty="0" err="1"/>
              <a:t>Srivastva</a:t>
            </a:r>
            <a:r>
              <a:rPr lang="en-US" sz="1000" dirty="0"/>
              <a:t>, and L. Aggarwal, “Automated medical image segmentation techniques,” Journal of Medical Physics, vol. 35, no. 1, p. 3, 2010.</a:t>
            </a:r>
          </a:p>
          <a:p>
            <a:pPr marL="0" indent="0">
              <a:buNone/>
            </a:pPr>
            <a:r>
              <a:rPr lang="en-US" sz="1000" dirty="0"/>
              <a:t>[2] B. Liu, C. Yin, Z. Liu, and Y. Zhang, “Automatic Segmentation on Cell Image Fusing Gray and Gradient Information,” in 2007 29th Annual International Conference of the IEEE Engineering in Medicine and Biology Society, Lyon, France, 2007, pp. 5624–5627.</a:t>
            </a:r>
          </a:p>
          <a:p>
            <a:pPr marL="0" indent="0">
              <a:buNone/>
            </a:pPr>
            <a:r>
              <a:rPr lang="en-US" sz="1000" dirty="0"/>
              <a:t>[3] Z. Zhao, A. R. Nelson, C. </a:t>
            </a:r>
            <a:r>
              <a:rPr lang="en-US" sz="1000" dirty="0" err="1"/>
              <a:t>Betsholtz</a:t>
            </a:r>
            <a:r>
              <a:rPr lang="en-US" sz="1000" dirty="0"/>
              <a:t>, and B. V. </a:t>
            </a:r>
            <a:r>
              <a:rPr lang="en-US" sz="1000" dirty="0" err="1"/>
              <a:t>Zlokovic</a:t>
            </a:r>
            <a:r>
              <a:rPr lang="en-US" sz="1000" dirty="0"/>
              <a:t>, “Establishment and Dysfunction of the Blood-Brain Barrier,” Cell, vol. 163, no. 5, pp. 1064–1078, Nov. 2015.</a:t>
            </a:r>
          </a:p>
          <a:p>
            <a:pPr marL="0" indent="0">
              <a:buNone/>
            </a:pPr>
            <a:r>
              <a:rPr lang="en-US" sz="1000" dirty="0"/>
              <a:t>[4] Zhou, Z., Wu, W., Wu, S., </a:t>
            </a:r>
            <a:r>
              <a:rPr lang="en-US" sz="1000" dirty="0" err="1"/>
              <a:t>Tsui</a:t>
            </a:r>
            <a:r>
              <a:rPr lang="en-US" sz="1000" dirty="0"/>
              <a:t>, P., Lin, C., Zhang, L., &amp; Wang, T. (2014). Semi-automatic Breast Ultrasound Image Segmentation Based on Mean Shift and Graph Cuts. Ultrasonic Imaging, 36(4), 256-276. doi:10.1177/0161734614524735</a:t>
            </a:r>
          </a:p>
          <a:p>
            <a:pPr marL="0" indent="0">
              <a:buNone/>
            </a:pPr>
            <a:r>
              <a:rPr lang="en-US" sz="1000" dirty="0"/>
              <a:t>[5] J. M. </a:t>
            </a:r>
            <a:r>
              <a:rPr lang="en-US" sz="1000" dirty="0" err="1"/>
              <a:t>Korath</a:t>
            </a:r>
            <a:r>
              <a:rPr lang="en-US" sz="1000" dirty="0"/>
              <a:t>, A. Abbas, and J. A. </a:t>
            </a:r>
            <a:r>
              <a:rPr lang="en-US" sz="1000" dirty="0" err="1"/>
              <a:t>Romagnoli</a:t>
            </a:r>
            <a:r>
              <a:rPr lang="en-US" sz="1000" dirty="0"/>
              <a:t>, “Separating touching and overlapping objects in particle images – A combined approach,” p. 6.</a:t>
            </a:r>
          </a:p>
          <a:p>
            <a:pPr marL="0" indent="0">
              <a:buNone/>
            </a:pPr>
            <a:endParaRPr lang="en-US" sz="1000" dirty="0"/>
          </a:p>
        </p:txBody>
      </p:sp>
    </p:spTree>
    <p:extLst>
      <p:ext uri="{BB962C8B-B14F-4D97-AF65-F5344CB8AC3E}">
        <p14:creationId xmlns:p14="http://schemas.microsoft.com/office/powerpoint/2010/main" val="3576778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32064-D0FB-46FF-96F3-A44FE0AFDDAB}"/>
              </a:ext>
            </a:extLst>
          </p:cNvPr>
          <p:cNvSpPr>
            <a:spLocks noGrp="1"/>
          </p:cNvSpPr>
          <p:nvPr>
            <p:ph type="title"/>
          </p:nvPr>
        </p:nvSpPr>
        <p:spPr/>
        <p:txBody>
          <a:bodyPr/>
          <a:lstStyle/>
          <a:p>
            <a:r>
              <a:rPr lang="en-US" cap="none" dirty="0"/>
              <a:t>Cellular Image Segmentation</a:t>
            </a:r>
          </a:p>
        </p:txBody>
      </p:sp>
      <p:sp>
        <p:nvSpPr>
          <p:cNvPr id="3" name="Content Placeholder 2">
            <a:extLst>
              <a:ext uri="{FF2B5EF4-FFF2-40B4-BE49-F238E27FC236}">
                <a16:creationId xmlns:a16="http://schemas.microsoft.com/office/drawing/2014/main" id="{4050EC00-7049-4153-B701-274D812D8898}"/>
              </a:ext>
            </a:extLst>
          </p:cNvPr>
          <p:cNvSpPr>
            <a:spLocks noGrp="1"/>
          </p:cNvSpPr>
          <p:nvPr>
            <p:ph idx="1"/>
          </p:nvPr>
        </p:nvSpPr>
        <p:spPr>
          <a:xfrm>
            <a:off x="1683327" y="2317174"/>
            <a:ext cx="5413759" cy="3422854"/>
          </a:xfrm>
        </p:spPr>
        <p:txBody>
          <a:bodyPr>
            <a:normAutofit/>
          </a:bodyPr>
          <a:lstStyle/>
          <a:p>
            <a:r>
              <a:rPr lang="en-US" dirty="0"/>
              <a:t>Medical Image Segmentation goals: Study anatomical structure, </a:t>
            </a:r>
            <a:r>
              <a:rPr lang="en-US" b="1" dirty="0"/>
              <a:t>Identify regions of interest</a:t>
            </a:r>
            <a:r>
              <a:rPr lang="en-US" dirty="0"/>
              <a:t>, Measure tissue volume, aid in treatment [1]. </a:t>
            </a:r>
          </a:p>
          <a:p>
            <a:r>
              <a:rPr lang="en-US" dirty="0"/>
              <a:t>Many types of medical images, many different techniques for segmentation of them. Some are supervised, some are unsupervised. Some incorporate biological knowledge, others do not.</a:t>
            </a:r>
          </a:p>
          <a:p>
            <a:r>
              <a:rPr lang="en-US" dirty="0"/>
              <a:t>In cellular image segmentation, cells/nuclei are automatically identified in images/scans of various structures that contain cells, such as blood and tissue</a:t>
            </a:r>
          </a:p>
        </p:txBody>
      </p:sp>
      <p:grpSp>
        <p:nvGrpSpPr>
          <p:cNvPr id="8" name="Group 7">
            <a:extLst>
              <a:ext uri="{FF2B5EF4-FFF2-40B4-BE49-F238E27FC236}">
                <a16:creationId xmlns:a16="http://schemas.microsoft.com/office/drawing/2014/main" id="{707ED026-534A-48F4-A02A-6930D6FF2171}"/>
              </a:ext>
            </a:extLst>
          </p:cNvPr>
          <p:cNvGrpSpPr/>
          <p:nvPr/>
        </p:nvGrpSpPr>
        <p:grpSpPr>
          <a:xfrm>
            <a:off x="7498614" y="2675855"/>
            <a:ext cx="3680677" cy="1695687"/>
            <a:chOff x="7498614" y="2675855"/>
            <a:chExt cx="3680677" cy="1695687"/>
          </a:xfrm>
        </p:grpSpPr>
        <p:pic>
          <p:nvPicPr>
            <p:cNvPr id="5" name="Picture 4">
              <a:extLst>
                <a:ext uri="{FF2B5EF4-FFF2-40B4-BE49-F238E27FC236}">
                  <a16:creationId xmlns:a16="http://schemas.microsoft.com/office/drawing/2014/main" id="{8427D65E-CF45-4323-98D7-610DFEF870D2}"/>
                </a:ext>
              </a:extLst>
            </p:cNvPr>
            <p:cNvPicPr>
              <a:picLocks noChangeAspect="1"/>
            </p:cNvPicPr>
            <p:nvPr/>
          </p:nvPicPr>
          <p:blipFill>
            <a:blip r:embed="rId2"/>
            <a:stretch>
              <a:fillRect/>
            </a:stretch>
          </p:blipFill>
          <p:spPr>
            <a:xfrm>
              <a:off x="7498614" y="2675855"/>
              <a:ext cx="1686160" cy="1695687"/>
            </a:xfrm>
            <a:prstGeom prst="rect">
              <a:avLst/>
            </a:prstGeom>
            <a:ln w="88900" cap="sq" cmpd="thickThin">
              <a:solidFill>
                <a:srgbClr val="000000"/>
              </a:solidFill>
              <a:prstDash val="solid"/>
              <a:miter lim="800000"/>
            </a:ln>
            <a:effectLst>
              <a:innerShdw blurRad="76200">
                <a:srgbClr val="000000"/>
              </a:innerShdw>
            </a:effectLst>
          </p:spPr>
        </p:pic>
        <p:pic>
          <p:nvPicPr>
            <p:cNvPr id="7" name="Picture 6">
              <a:extLst>
                <a:ext uri="{FF2B5EF4-FFF2-40B4-BE49-F238E27FC236}">
                  <a16:creationId xmlns:a16="http://schemas.microsoft.com/office/drawing/2014/main" id="{85CF56F9-6EB8-4553-9F1D-284C55266FBA}"/>
                </a:ext>
              </a:extLst>
            </p:cNvPr>
            <p:cNvPicPr>
              <a:picLocks noChangeAspect="1"/>
            </p:cNvPicPr>
            <p:nvPr/>
          </p:nvPicPr>
          <p:blipFill>
            <a:blip r:embed="rId3"/>
            <a:stretch>
              <a:fillRect/>
            </a:stretch>
          </p:blipFill>
          <p:spPr>
            <a:xfrm>
              <a:off x="9474337" y="2675855"/>
              <a:ext cx="1704954" cy="1695687"/>
            </a:xfrm>
            <a:prstGeom prst="rect">
              <a:avLst/>
            </a:prstGeom>
            <a:ln w="88900" cap="sq" cmpd="thickThin">
              <a:solidFill>
                <a:srgbClr val="000000"/>
              </a:solidFill>
              <a:prstDash val="solid"/>
              <a:miter lim="800000"/>
            </a:ln>
            <a:effectLst>
              <a:innerShdw blurRad="76200">
                <a:srgbClr val="000000"/>
              </a:innerShdw>
            </a:effectLst>
          </p:spPr>
        </p:pic>
      </p:grpSp>
      <p:sp>
        <p:nvSpPr>
          <p:cNvPr id="9" name="TextBox 8">
            <a:extLst>
              <a:ext uri="{FF2B5EF4-FFF2-40B4-BE49-F238E27FC236}">
                <a16:creationId xmlns:a16="http://schemas.microsoft.com/office/drawing/2014/main" id="{2812733D-499F-46F3-B692-6BC346BC0EEB}"/>
              </a:ext>
            </a:extLst>
          </p:cNvPr>
          <p:cNvSpPr txBox="1"/>
          <p:nvPr/>
        </p:nvSpPr>
        <p:spPr>
          <a:xfrm>
            <a:off x="7498614" y="4555222"/>
            <a:ext cx="3680677" cy="307777"/>
          </a:xfrm>
          <a:prstGeom prst="rect">
            <a:avLst/>
          </a:prstGeom>
          <a:noFill/>
        </p:spPr>
        <p:txBody>
          <a:bodyPr wrap="square" rtlCol="0">
            <a:spAutoFit/>
          </a:bodyPr>
          <a:lstStyle/>
          <a:p>
            <a:r>
              <a:rPr lang="en-US" sz="1400" dirty="0"/>
              <a:t>Figure 1: Cellular segmentation, courtesy of [2]</a:t>
            </a:r>
          </a:p>
        </p:txBody>
      </p:sp>
    </p:spTree>
    <p:extLst>
      <p:ext uri="{BB962C8B-B14F-4D97-AF65-F5344CB8AC3E}">
        <p14:creationId xmlns:p14="http://schemas.microsoft.com/office/powerpoint/2010/main" val="1199762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E4159-5A16-464B-8CC1-73A0FE58C36A}"/>
              </a:ext>
            </a:extLst>
          </p:cNvPr>
          <p:cNvSpPr>
            <a:spLocks noGrp="1"/>
          </p:cNvSpPr>
          <p:nvPr>
            <p:ph type="title"/>
          </p:nvPr>
        </p:nvSpPr>
        <p:spPr/>
        <p:txBody>
          <a:bodyPr/>
          <a:lstStyle/>
          <a:p>
            <a:r>
              <a:rPr lang="en-US" cap="none" dirty="0"/>
              <a:t>My Cellular Segmentation Goal</a:t>
            </a:r>
          </a:p>
        </p:txBody>
      </p:sp>
      <p:sp>
        <p:nvSpPr>
          <p:cNvPr id="3" name="Content Placeholder 2">
            <a:extLst>
              <a:ext uri="{FF2B5EF4-FFF2-40B4-BE49-F238E27FC236}">
                <a16:creationId xmlns:a16="http://schemas.microsoft.com/office/drawing/2014/main" id="{108BB3A0-C28A-4FCF-A7D3-F9C037D9F9B6}"/>
              </a:ext>
            </a:extLst>
          </p:cNvPr>
          <p:cNvSpPr>
            <a:spLocks noGrp="1"/>
          </p:cNvSpPr>
          <p:nvPr>
            <p:ph idx="1"/>
          </p:nvPr>
        </p:nvSpPr>
        <p:spPr>
          <a:xfrm>
            <a:off x="2231136" y="2638044"/>
            <a:ext cx="3666325" cy="3101983"/>
          </a:xfrm>
        </p:spPr>
        <p:txBody>
          <a:bodyPr>
            <a:normAutofit/>
          </a:bodyPr>
          <a:lstStyle/>
          <a:p>
            <a:r>
              <a:rPr lang="en-US" sz="2000" dirty="0"/>
              <a:t>Separate out Pericyte and Smooth Muscle Cells in neurovascular microscopic images</a:t>
            </a:r>
          </a:p>
          <a:p>
            <a:r>
              <a:rPr lang="en-US" sz="2000" dirty="0"/>
              <a:t>Images have noise, cells look similar and have similar shape, images are greyscale</a:t>
            </a:r>
          </a:p>
        </p:txBody>
      </p:sp>
      <p:sp>
        <p:nvSpPr>
          <p:cNvPr id="6" name="TextBox 5">
            <a:extLst>
              <a:ext uri="{FF2B5EF4-FFF2-40B4-BE49-F238E27FC236}">
                <a16:creationId xmlns:a16="http://schemas.microsoft.com/office/drawing/2014/main" id="{BC47BC23-87CA-4A0B-8A00-36BED7F8AA4A}"/>
              </a:ext>
            </a:extLst>
          </p:cNvPr>
          <p:cNvSpPr txBox="1"/>
          <p:nvPr/>
        </p:nvSpPr>
        <p:spPr>
          <a:xfrm>
            <a:off x="6585358" y="6122870"/>
            <a:ext cx="4857225" cy="461665"/>
          </a:xfrm>
          <a:prstGeom prst="rect">
            <a:avLst/>
          </a:prstGeom>
          <a:noFill/>
        </p:spPr>
        <p:txBody>
          <a:bodyPr wrap="square" rtlCol="0">
            <a:spAutoFit/>
          </a:bodyPr>
          <a:lstStyle/>
          <a:p>
            <a:r>
              <a:rPr lang="en-US" sz="1200" dirty="0"/>
              <a:t>Figure 2: Example of my cellular images– Credit </a:t>
            </a:r>
            <a:r>
              <a:rPr lang="en-US" sz="1200" dirty="0" err="1"/>
              <a:t>Yongsoo</a:t>
            </a:r>
            <a:r>
              <a:rPr lang="en-US" sz="1200" dirty="0"/>
              <a:t> Kim, Penn State College of Medicine</a:t>
            </a:r>
          </a:p>
        </p:txBody>
      </p:sp>
      <p:pic>
        <p:nvPicPr>
          <p:cNvPr id="12" name="Picture 11">
            <a:extLst>
              <a:ext uri="{FF2B5EF4-FFF2-40B4-BE49-F238E27FC236}">
                <a16:creationId xmlns:a16="http://schemas.microsoft.com/office/drawing/2014/main" id="{66A7DD78-A127-4E8C-960D-3DA4EDAF9F4D}"/>
              </a:ext>
            </a:extLst>
          </p:cNvPr>
          <p:cNvPicPr>
            <a:picLocks noChangeAspect="1"/>
          </p:cNvPicPr>
          <p:nvPr/>
        </p:nvPicPr>
        <p:blipFill>
          <a:blip r:embed="rId2"/>
          <a:stretch>
            <a:fillRect/>
          </a:stretch>
        </p:blipFill>
        <p:spPr>
          <a:xfrm>
            <a:off x="6853805" y="2344969"/>
            <a:ext cx="3800213" cy="3777901"/>
          </a:xfrm>
          <a:prstGeom prst="rect">
            <a:avLst/>
          </a:prstGeom>
        </p:spPr>
      </p:pic>
    </p:spTree>
    <p:extLst>
      <p:ext uri="{BB962C8B-B14F-4D97-AF65-F5344CB8AC3E}">
        <p14:creationId xmlns:p14="http://schemas.microsoft.com/office/powerpoint/2010/main" val="3732977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E4159-5A16-464B-8CC1-73A0FE58C36A}"/>
              </a:ext>
            </a:extLst>
          </p:cNvPr>
          <p:cNvSpPr>
            <a:spLocks noGrp="1"/>
          </p:cNvSpPr>
          <p:nvPr>
            <p:ph type="title"/>
          </p:nvPr>
        </p:nvSpPr>
        <p:spPr>
          <a:xfrm>
            <a:off x="2231136" y="212310"/>
            <a:ext cx="7729728" cy="1188720"/>
          </a:xfrm>
        </p:spPr>
        <p:txBody>
          <a:bodyPr/>
          <a:lstStyle/>
          <a:p>
            <a:r>
              <a:rPr lang="en-US" cap="none" dirty="0"/>
              <a:t>My Cellular Segmentation Goal</a:t>
            </a:r>
          </a:p>
        </p:txBody>
      </p:sp>
      <p:sp>
        <p:nvSpPr>
          <p:cNvPr id="6" name="TextBox 5">
            <a:extLst>
              <a:ext uri="{FF2B5EF4-FFF2-40B4-BE49-F238E27FC236}">
                <a16:creationId xmlns:a16="http://schemas.microsoft.com/office/drawing/2014/main" id="{BC47BC23-87CA-4A0B-8A00-36BED7F8AA4A}"/>
              </a:ext>
            </a:extLst>
          </p:cNvPr>
          <p:cNvSpPr txBox="1"/>
          <p:nvPr/>
        </p:nvSpPr>
        <p:spPr>
          <a:xfrm>
            <a:off x="3531766" y="6071231"/>
            <a:ext cx="4857225" cy="646331"/>
          </a:xfrm>
          <a:prstGeom prst="rect">
            <a:avLst/>
          </a:prstGeom>
          <a:noFill/>
        </p:spPr>
        <p:txBody>
          <a:bodyPr wrap="square" rtlCol="0">
            <a:spAutoFit/>
          </a:bodyPr>
          <a:lstStyle/>
          <a:p>
            <a:r>
              <a:rPr lang="en-US" sz="1200" dirty="0"/>
              <a:t>Figure 3: In this order: Original image, ground truth pericyte mask, ground truth smooth muscle mask – Credit </a:t>
            </a:r>
            <a:r>
              <a:rPr lang="en-US" sz="1200" dirty="0" err="1"/>
              <a:t>Yongsoo</a:t>
            </a:r>
            <a:r>
              <a:rPr lang="en-US" sz="1200" dirty="0"/>
              <a:t> Kim, Penn State College of Medicine</a:t>
            </a:r>
          </a:p>
        </p:txBody>
      </p:sp>
      <p:pic>
        <p:nvPicPr>
          <p:cNvPr id="11" name="Picture 10">
            <a:extLst>
              <a:ext uri="{FF2B5EF4-FFF2-40B4-BE49-F238E27FC236}">
                <a16:creationId xmlns:a16="http://schemas.microsoft.com/office/drawing/2014/main" id="{BA91A3F0-FEA7-4AF8-8531-B6BC3AC8D890}"/>
              </a:ext>
            </a:extLst>
          </p:cNvPr>
          <p:cNvPicPr>
            <a:picLocks noChangeAspect="1"/>
          </p:cNvPicPr>
          <p:nvPr/>
        </p:nvPicPr>
        <p:blipFill>
          <a:blip r:embed="rId2"/>
          <a:stretch>
            <a:fillRect/>
          </a:stretch>
        </p:blipFill>
        <p:spPr>
          <a:xfrm>
            <a:off x="3974841" y="1653074"/>
            <a:ext cx="3663820" cy="3663820"/>
          </a:xfrm>
          <a:prstGeom prst="rect">
            <a:avLst/>
          </a:prstGeom>
        </p:spPr>
      </p:pic>
      <p:pic>
        <p:nvPicPr>
          <p:cNvPr id="14" name="Picture 13">
            <a:extLst>
              <a:ext uri="{FF2B5EF4-FFF2-40B4-BE49-F238E27FC236}">
                <a16:creationId xmlns:a16="http://schemas.microsoft.com/office/drawing/2014/main" id="{121C0920-ABC2-49E3-8FBC-160E11E3CDDB}"/>
              </a:ext>
            </a:extLst>
          </p:cNvPr>
          <p:cNvPicPr>
            <a:picLocks noChangeAspect="1"/>
          </p:cNvPicPr>
          <p:nvPr/>
        </p:nvPicPr>
        <p:blipFill>
          <a:blip r:embed="rId3"/>
          <a:stretch>
            <a:fillRect/>
          </a:stretch>
        </p:blipFill>
        <p:spPr>
          <a:xfrm>
            <a:off x="7801819" y="1663175"/>
            <a:ext cx="3663820" cy="3663820"/>
          </a:xfrm>
          <a:prstGeom prst="rect">
            <a:avLst/>
          </a:prstGeom>
        </p:spPr>
      </p:pic>
      <p:pic>
        <p:nvPicPr>
          <p:cNvPr id="16" name="Picture 15">
            <a:extLst>
              <a:ext uri="{FF2B5EF4-FFF2-40B4-BE49-F238E27FC236}">
                <a16:creationId xmlns:a16="http://schemas.microsoft.com/office/drawing/2014/main" id="{B63F0B65-C79B-42EB-9175-6F9DB254B245}"/>
              </a:ext>
            </a:extLst>
          </p:cNvPr>
          <p:cNvPicPr>
            <a:picLocks noChangeAspect="1"/>
          </p:cNvPicPr>
          <p:nvPr/>
        </p:nvPicPr>
        <p:blipFill>
          <a:blip r:embed="rId4"/>
          <a:stretch>
            <a:fillRect/>
          </a:stretch>
        </p:blipFill>
        <p:spPr>
          <a:xfrm>
            <a:off x="163180" y="1640789"/>
            <a:ext cx="3670932" cy="3663819"/>
          </a:xfrm>
          <a:prstGeom prst="rect">
            <a:avLst/>
          </a:prstGeom>
        </p:spPr>
      </p:pic>
      <p:sp>
        <p:nvSpPr>
          <p:cNvPr id="3" name="TextBox 2"/>
          <p:cNvSpPr txBox="1"/>
          <p:nvPr/>
        </p:nvSpPr>
        <p:spPr>
          <a:xfrm>
            <a:off x="1532813" y="5350720"/>
            <a:ext cx="931665" cy="369332"/>
          </a:xfrm>
          <a:prstGeom prst="rect">
            <a:avLst/>
          </a:prstGeom>
          <a:noFill/>
        </p:spPr>
        <p:txBody>
          <a:bodyPr wrap="none" rtlCol="0">
            <a:spAutoFit/>
          </a:bodyPr>
          <a:lstStyle/>
          <a:p>
            <a:r>
              <a:rPr lang="en-US" dirty="0"/>
              <a:t>Original</a:t>
            </a:r>
          </a:p>
        </p:txBody>
      </p:sp>
      <p:sp>
        <p:nvSpPr>
          <p:cNvPr id="8" name="TextBox 7"/>
          <p:cNvSpPr txBox="1"/>
          <p:nvPr/>
        </p:nvSpPr>
        <p:spPr>
          <a:xfrm>
            <a:off x="5337391" y="5350720"/>
            <a:ext cx="938719" cy="369332"/>
          </a:xfrm>
          <a:prstGeom prst="rect">
            <a:avLst/>
          </a:prstGeom>
          <a:noFill/>
        </p:spPr>
        <p:txBody>
          <a:bodyPr wrap="none" rtlCol="0">
            <a:spAutoFit/>
          </a:bodyPr>
          <a:lstStyle/>
          <a:p>
            <a:r>
              <a:rPr lang="en-US" dirty="0" err="1"/>
              <a:t>Pericyte</a:t>
            </a:r>
            <a:endParaRPr lang="en-US" dirty="0"/>
          </a:p>
        </p:txBody>
      </p:sp>
      <p:sp>
        <p:nvSpPr>
          <p:cNvPr id="9" name="TextBox 8"/>
          <p:cNvSpPr txBox="1"/>
          <p:nvPr/>
        </p:nvSpPr>
        <p:spPr>
          <a:xfrm>
            <a:off x="8821646" y="5350720"/>
            <a:ext cx="1624163" cy="369332"/>
          </a:xfrm>
          <a:prstGeom prst="rect">
            <a:avLst/>
          </a:prstGeom>
          <a:noFill/>
        </p:spPr>
        <p:txBody>
          <a:bodyPr wrap="none" rtlCol="0">
            <a:spAutoFit/>
          </a:bodyPr>
          <a:lstStyle/>
          <a:p>
            <a:r>
              <a:rPr lang="en-US" dirty="0"/>
              <a:t>Smooth Muscle</a:t>
            </a:r>
          </a:p>
        </p:txBody>
      </p:sp>
    </p:spTree>
    <p:extLst>
      <p:ext uri="{BB962C8B-B14F-4D97-AF65-F5344CB8AC3E}">
        <p14:creationId xmlns:p14="http://schemas.microsoft.com/office/powerpoint/2010/main" val="1725547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E1521-9847-4AB2-9FB3-40BBB64768E8}"/>
              </a:ext>
            </a:extLst>
          </p:cNvPr>
          <p:cNvSpPr>
            <a:spLocks noGrp="1"/>
          </p:cNvSpPr>
          <p:nvPr>
            <p:ph type="title"/>
          </p:nvPr>
        </p:nvSpPr>
        <p:spPr/>
        <p:txBody>
          <a:bodyPr/>
          <a:lstStyle/>
          <a:p>
            <a:r>
              <a:rPr lang="en-US" cap="none" dirty="0"/>
              <a:t>Techniques for Cellular Segmentation</a:t>
            </a:r>
          </a:p>
        </p:txBody>
      </p:sp>
      <p:sp>
        <p:nvSpPr>
          <p:cNvPr id="3" name="Content Placeholder 2">
            <a:extLst>
              <a:ext uri="{FF2B5EF4-FFF2-40B4-BE49-F238E27FC236}">
                <a16:creationId xmlns:a16="http://schemas.microsoft.com/office/drawing/2014/main" id="{DDC59462-B059-4325-BAF2-25964CDB1014}"/>
              </a:ext>
            </a:extLst>
          </p:cNvPr>
          <p:cNvSpPr>
            <a:spLocks noGrp="1"/>
          </p:cNvSpPr>
          <p:nvPr>
            <p:ph idx="1"/>
          </p:nvPr>
        </p:nvSpPr>
        <p:spPr>
          <a:xfrm>
            <a:off x="2231136" y="2638044"/>
            <a:ext cx="7729728" cy="3656620"/>
          </a:xfrm>
        </p:spPr>
        <p:txBody>
          <a:bodyPr/>
          <a:lstStyle/>
          <a:p>
            <a:r>
              <a:rPr lang="en-US" dirty="0"/>
              <a:t>Edge Detection, using an alteration of the contrast</a:t>
            </a:r>
          </a:p>
          <a:p>
            <a:r>
              <a:rPr lang="en-US" dirty="0"/>
              <a:t>Region growing, using expert-generated seeds or algorithmically generated seeds</a:t>
            </a:r>
          </a:p>
          <a:p>
            <a:r>
              <a:rPr lang="en-US" dirty="0"/>
              <a:t>Binary Thresholding, using global, dynamic, or local thresholding algorithms</a:t>
            </a:r>
          </a:p>
          <a:p>
            <a:r>
              <a:rPr lang="en-US" dirty="0"/>
              <a:t>Mathematical morphology, concavity analysis, and shape detection</a:t>
            </a:r>
          </a:p>
          <a:p>
            <a:r>
              <a:rPr lang="en-US" dirty="0"/>
              <a:t>Template matching (scanning with a “quintessential” template image)</a:t>
            </a:r>
          </a:p>
          <a:p>
            <a:r>
              <a:rPr lang="en-US" dirty="0" err="1"/>
              <a:t>Artifical</a:t>
            </a:r>
            <a:r>
              <a:rPr lang="en-US" dirty="0"/>
              <a:t> Intelligence – CNNs. 2D and 3D CNNS.</a:t>
            </a:r>
          </a:p>
          <a:p>
            <a:r>
              <a:rPr lang="en-US" dirty="0"/>
              <a:t>“Pipelining” – laying out a sequence of these, and other, operations to achieve an ultimate result </a:t>
            </a:r>
          </a:p>
        </p:txBody>
      </p:sp>
    </p:spTree>
    <p:extLst>
      <p:ext uri="{BB962C8B-B14F-4D97-AF65-F5344CB8AC3E}">
        <p14:creationId xmlns:p14="http://schemas.microsoft.com/office/powerpoint/2010/main" val="1908734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E1521-9847-4AB2-9FB3-40BBB64768E8}"/>
              </a:ext>
            </a:extLst>
          </p:cNvPr>
          <p:cNvSpPr>
            <a:spLocks noGrp="1"/>
          </p:cNvSpPr>
          <p:nvPr>
            <p:ph type="title"/>
          </p:nvPr>
        </p:nvSpPr>
        <p:spPr>
          <a:xfrm>
            <a:off x="2239300" y="74785"/>
            <a:ext cx="7729728" cy="1188720"/>
          </a:xfrm>
        </p:spPr>
        <p:txBody>
          <a:bodyPr/>
          <a:lstStyle/>
          <a:p>
            <a:r>
              <a:rPr lang="en-US" cap="none" dirty="0"/>
              <a:t>Interesting Shape, Morphologic, and color Features for “blob” detection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602" y="1624693"/>
            <a:ext cx="6440177" cy="44175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840828" y="6374966"/>
            <a:ext cx="7855227" cy="369332"/>
          </a:xfrm>
          <a:prstGeom prst="rect">
            <a:avLst/>
          </a:prstGeom>
          <a:noFill/>
        </p:spPr>
        <p:txBody>
          <a:bodyPr wrap="none" rtlCol="0">
            <a:spAutoFit/>
          </a:bodyPr>
          <a:lstStyle/>
          <a:p>
            <a:r>
              <a:rPr lang="en-US" dirty="0"/>
              <a:t>Courtesy of: https://www.learnopencv.com/blob-detection-using-opencv-python-c/</a:t>
            </a:r>
          </a:p>
        </p:txBody>
      </p:sp>
      <p:sp>
        <p:nvSpPr>
          <p:cNvPr id="7" name="TextBox 6"/>
          <p:cNvSpPr txBox="1"/>
          <p:nvPr/>
        </p:nvSpPr>
        <p:spPr>
          <a:xfrm>
            <a:off x="7218717" y="2002189"/>
            <a:ext cx="4737707" cy="4247317"/>
          </a:xfrm>
          <a:prstGeom prst="rect">
            <a:avLst/>
          </a:prstGeom>
          <a:noFill/>
        </p:spPr>
        <p:txBody>
          <a:bodyPr wrap="none" rtlCol="0">
            <a:spAutoFit/>
          </a:bodyPr>
          <a:lstStyle/>
          <a:p>
            <a:pPr marL="285750" indent="-285750">
              <a:buFont typeface="Arial" panose="020B0604020202020204" pitchFamily="34" charset="0"/>
              <a:buChar char="•"/>
            </a:pPr>
            <a:r>
              <a:rPr lang="en-US" dirty="0"/>
              <a:t>Calculate area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Separate by intensity value 0-255</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                  (so, </a:t>
            </a:r>
            <a:r>
              <a:rPr lang="en-US" dirty="0">
                <a:latin typeface="Consolas" panose="020B0609020204030204" pitchFamily="49" charset="0"/>
              </a:rPr>
              <a:t>circularity(circle)=1</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Measures elongation</a:t>
            </a:r>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Area of the shape / Area of its convex hull</a:t>
            </a:r>
          </a:p>
          <a:p>
            <a:r>
              <a:rPr lang="en-US" dirty="0"/>
              <a:t>(convex hull:</a:t>
            </a:r>
          </a:p>
          <a:p>
            <a:r>
              <a:rPr lang="en-US" dirty="0"/>
              <a:t>smallest set of vertices that contain the shape)</a:t>
            </a:r>
          </a:p>
        </p:txBody>
      </p:sp>
      <p:pic>
        <p:nvPicPr>
          <p:cNvPr id="1029" name="Picture 5" descr="\frac{4*\pi*Area}{perimeter * perime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1996" y="3638209"/>
            <a:ext cx="962025" cy="390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668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EA3098-A008-439C-91DF-59D634FB0C17}"/>
              </a:ext>
            </a:extLst>
          </p:cNvPr>
          <p:cNvPicPr>
            <a:picLocks noChangeAspect="1"/>
          </p:cNvPicPr>
          <p:nvPr/>
        </p:nvPicPr>
        <p:blipFill>
          <a:blip r:embed="rId2"/>
          <a:stretch>
            <a:fillRect/>
          </a:stretch>
        </p:blipFill>
        <p:spPr>
          <a:xfrm>
            <a:off x="1301108" y="1"/>
            <a:ext cx="4439285" cy="6857999"/>
          </a:xfrm>
          <a:prstGeom prst="rect">
            <a:avLst/>
          </a:prstGeom>
        </p:spPr>
      </p:pic>
      <p:sp>
        <p:nvSpPr>
          <p:cNvPr id="9" name="Title 8">
            <a:extLst>
              <a:ext uri="{FF2B5EF4-FFF2-40B4-BE49-F238E27FC236}">
                <a16:creationId xmlns:a16="http://schemas.microsoft.com/office/drawing/2014/main" id="{F66797E9-BDC8-4FEE-97AD-2DF45D55BC8F}"/>
              </a:ext>
            </a:extLst>
          </p:cNvPr>
          <p:cNvSpPr>
            <a:spLocks noGrp="1"/>
          </p:cNvSpPr>
          <p:nvPr>
            <p:ph type="title"/>
          </p:nvPr>
        </p:nvSpPr>
        <p:spPr>
          <a:xfrm>
            <a:off x="6643394" y="955362"/>
            <a:ext cx="4026595" cy="1188720"/>
          </a:xfrm>
        </p:spPr>
        <p:txBody>
          <a:bodyPr>
            <a:normAutofit/>
          </a:bodyPr>
          <a:lstStyle/>
          <a:p>
            <a:r>
              <a:rPr lang="en-US" cap="none" dirty="0"/>
              <a:t>Pipeline Example</a:t>
            </a:r>
          </a:p>
        </p:txBody>
      </p:sp>
      <p:sp>
        <p:nvSpPr>
          <p:cNvPr id="10" name="TextBox 9">
            <a:extLst>
              <a:ext uri="{FF2B5EF4-FFF2-40B4-BE49-F238E27FC236}">
                <a16:creationId xmlns:a16="http://schemas.microsoft.com/office/drawing/2014/main" id="{3FBF5432-075A-4EC8-87B4-DE428D85A6F7}"/>
              </a:ext>
            </a:extLst>
          </p:cNvPr>
          <p:cNvSpPr txBox="1"/>
          <p:nvPr/>
        </p:nvSpPr>
        <p:spPr>
          <a:xfrm>
            <a:off x="5855516" y="4026716"/>
            <a:ext cx="5891356" cy="923330"/>
          </a:xfrm>
          <a:prstGeom prst="rect">
            <a:avLst/>
          </a:prstGeom>
          <a:noFill/>
        </p:spPr>
        <p:txBody>
          <a:bodyPr wrap="none" rtlCol="0">
            <a:spAutoFit/>
          </a:bodyPr>
          <a:lstStyle/>
          <a:p>
            <a:r>
              <a:rPr lang="en-US" dirty="0"/>
              <a:t>Figure 4: An example of the incorporation of various</a:t>
            </a:r>
          </a:p>
          <a:p>
            <a:r>
              <a:rPr lang="en-US" dirty="0"/>
              <a:t>automated segmentation strategies to segment an ultrasound</a:t>
            </a:r>
          </a:p>
          <a:p>
            <a:r>
              <a:rPr lang="en-US" dirty="0"/>
              <a:t>Courtesy of [4]</a:t>
            </a:r>
          </a:p>
        </p:txBody>
      </p:sp>
    </p:spTree>
    <p:extLst>
      <p:ext uri="{BB962C8B-B14F-4D97-AF65-F5344CB8AC3E}">
        <p14:creationId xmlns:p14="http://schemas.microsoft.com/office/powerpoint/2010/main" val="1649827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E83D6-194B-4F79-B791-AB860CE65FD3}"/>
              </a:ext>
            </a:extLst>
          </p:cNvPr>
          <p:cNvSpPr>
            <a:spLocks noGrp="1"/>
          </p:cNvSpPr>
          <p:nvPr>
            <p:ph type="title"/>
          </p:nvPr>
        </p:nvSpPr>
        <p:spPr/>
        <p:txBody>
          <a:bodyPr/>
          <a:lstStyle/>
          <a:p>
            <a:r>
              <a:rPr lang="en-US" cap="none" dirty="0"/>
              <a:t>Common Challenges in Cellular Segmentation</a:t>
            </a:r>
          </a:p>
        </p:txBody>
      </p:sp>
      <p:sp>
        <p:nvSpPr>
          <p:cNvPr id="3" name="Content Placeholder 2">
            <a:extLst>
              <a:ext uri="{FF2B5EF4-FFF2-40B4-BE49-F238E27FC236}">
                <a16:creationId xmlns:a16="http://schemas.microsoft.com/office/drawing/2014/main" id="{3670893A-3843-4683-B389-46A2F650F3CC}"/>
              </a:ext>
            </a:extLst>
          </p:cNvPr>
          <p:cNvSpPr>
            <a:spLocks noGrp="1"/>
          </p:cNvSpPr>
          <p:nvPr>
            <p:ph idx="1"/>
          </p:nvPr>
        </p:nvSpPr>
        <p:spPr>
          <a:xfrm>
            <a:off x="2231136" y="2638044"/>
            <a:ext cx="4597503" cy="3255264"/>
          </a:xfrm>
        </p:spPr>
        <p:txBody>
          <a:bodyPr>
            <a:normAutofit lnSpcReduction="10000"/>
          </a:bodyPr>
          <a:lstStyle/>
          <a:p>
            <a:r>
              <a:rPr lang="en-US" dirty="0"/>
              <a:t>Overlapping Regions – huge problem in all methods</a:t>
            </a:r>
          </a:p>
          <a:p>
            <a:r>
              <a:rPr lang="en-US" dirty="0"/>
              <a:t>Overcoming and eliminating noise – huge problem for thresholding</a:t>
            </a:r>
          </a:p>
          <a:p>
            <a:r>
              <a:rPr lang="en-US" dirty="0"/>
              <a:t>Small labelled datasets (common problem for all medical imaging segmentation using deep learning)</a:t>
            </a:r>
          </a:p>
          <a:p>
            <a:r>
              <a:rPr lang="en-US" dirty="0"/>
              <a:t>Image brightness/contrast </a:t>
            </a:r>
            <a:r>
              <a:rPr lang="en-US" dirty="0" err="1"/>
              <a:t>inconsistency,even</a:t>
            </a:r>
            <a:r>
              <a:rPr lang="en-US" dirty="0"/>
              <a:t> distortion across images or within images</a:t>
            </a:r>
          </a:p>
          <a:p>
            <a:pPr lvl="2"/>
            <a:r>
              <a:rPr lang="en-US" dirty="0"/>
              <a:t> (due to imaging devices)</a:t>
            </a:r>
          </a:p>
        </p:txBody>
      </p:sp>
      <p:pic>
        <p:nvPicPr>
          <p:cNvPr id="5" name="Picture 4">
            <a:extLst>
              <a:ext uri="{FF2B5EF4-FFF2-40B4-BE49-F238E27FC236}">
                <a16:creationId xmlns:a16="http://schemas.microsoft.com/office/drawing/2014/main" id="{D5AEDAA1-CFD0-49E8-A244-EE6CFB6230E1}"/>
              </a:ext>
            </a:extLst>
          </p:cNvPr>
          <p:cNvPicPr>
            <a:picLocks noChangeAspect="1"/>
          </p:cNvPicPr>
          <p:nvPr/>
        </p:nvPicPr>
        <p:blipFill>
          <a:blip r:embed="rId2"/>
          <a:stretch>
            <a:fillRect/>
          </a:stretch>
        </p:blipFill>
        <p:spPr>
          <a:xfrm>
            <a:off x="7198908" y="2339410"/>
            <a:ext cx="3727239" cy="3693200"/>
          </a:xfrm>
          <a:prstGeom prst="rect">
            <a:avLst/>
          </a:prstGeom>
        </p:spPr>
      </p:pic>
      <p:sp>
        <p:nvSpPr>
          <p:cNvPr id="6" name="TextBox 5">
            <a:extLst>
              <a:ext uri="{FF2B5EF4-FFF2-40B4-BE49-F238E27FC236}">
                <a16:creationId xmlns:a16="http://schemas.microsoft.com/office/drawing/2014/main" id="{7051C19A-AA80-4A01-B396-D02949D061F8}"/>
              </a:ext>
            </a:extLst>
          </p:cNvPr>
          <p:cNvSpPr txBox="1"/>
          <p:nvPr/>
        </p:nvSpPr>
        <p:spPr>
          <a:xfrm>
            <a:off x="7198908" y="6080108"/>
            <a:ext cx="4417748" cy="276999"/>
          </a:xfrm>
          <a:prstGeom prst="rect">
            <a:avLst/>
          </a:prstGeom>
          <a:noFill/>
        </p:spPr>
        <p:txBody>
          <a:bodyPr wrap="none" rtlCol="0">
            <a:spAutoFit/>
          </a:bodyPr>
          <a:lstStyle/>
          <a:p>
            <a:r>
              <a:rPr lang="en-US" sz="1200" dirty="0"/>
              <a:t>Figure 5: Segmented images with overlapping regions – courtesy [5]</a:t>
            </a:r>
          </a:p>
        </p:txBody>
      </p:sp>
    </p:spTree>
    <p:extLst>
      <p:ext uri="{BB962C8B-B14F-4D97-AF65-F5344CB8AC3E}">
        <p14:creationId xmlns:p14="http://schemas.microsoft.com/office/powerpoint/2010/main" val="3812873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E83D6-194B-4F79-B791-AB860CE65FD3}"/>
              </a:ext>
            </a:extLst>
          </p:cNvPr>
          <p:cNvSpPr>
            <a:spLocks noGrp="1"/>
          </p:cNvSpPr>
          <p:nvPr>
            <p:ph type="title"/>
          </p:nvPr>
        </p:nvSpPr>
        <p:spPr/>
        <p:txBody>
          <a:bodyPr/>
          <a:lstStyle/>
          <a:p>
            <a:r>
              <a:rPr lang="en-US" cap="none" dirty="0"/>
              <a:t>Techniques to Overcome Challenges</a:t>
            </a:r>
          </a:p>
        </p:txBody>
      </p:sp>
      <p:sp>
        <p:nvSpPr>
          <p:cNvPr id="3" name="Content Placeholder 2">
            <a:extLst>
              <a:ext uri="{FF2B5EF4-FFF2-40B4-BE49-F238E27FC236}">
                <a16:creationId xmlns:a16="http://schemas.microsoft.com/office/drawing/2014/main" id="{3670893A-3843-4683-B389-46A2F650F3CC}"/>
              </a:ext>
            </a:extLst>
          </p:cNvPr>
          <p:cNvSpPr>
            <a:spLocks noGrp="1"/>
          </p:cNvSpPr>
          <p:nvPr>
            <p:ph idx="1"/>
          </p:nvPr>
        </p:nvSpPr>
        <p:spPr/>
        <p:txBody>
          <a:bodyPr>
            <a:normAutofit/>
          </a:bodyPr>
          <a:lstStyle/>
          <a:p>
            <a:r>
              <a:rPr lang="en-US" dirty="0"/>
              <a:t>Overlapping Regions – calculate centroids with contour analysis and use </a:t>
            </a:r>
            <a:r>
              <a:rPr lang="en-US" dirty="0" err="1"/>
              <a:t>avg</a:t>
            </a:r>
            <a:r>
              <a:rPr lang="en-US" dirty="0"/>
              <a:t> cell radius to separate</a:t>
            </a:r>
          </a:p>
          <a:p>
            <a:r>
              <a:rPr lang="en-US" dirty="0"/>
              <a:t>Overcoming and eliminating noise – Use 3x3 median filtering or gaussian blurring before thresholding</a:t>
            </a:r>
          </a:p>
          <a:p>
            <a:r>
              <a:rPr lang="en-US" dirty="0"/>
              <a:t>Small labelled datasets – Use augmentations on the small training data to make larger training data</a:t>
            </a:r>
          </a:p>
          <a:p>
            <a:r>
              <a:rPr lang="en-US" dirty="0"/>
              <a:t>One common solution: use biological context knowledge and design algorithm pipelines </a:t>
            </a:r>
            <a:r>
              <a:rPr lang="en-US" dirty="0" err="1"/>
              <a:t>accordingy</a:t>
            </a:r>
            <a:endParaRPr lang="en-US" dirty="0"/>
          </a:p>
          <a:p>
            <a:pPr lvl="1"/>
            <a:r>
              <a:rPr lang="en-US" dirty="0"/>
              <a:t>Issue with this: only works for the application/dataset it was designed for</a:t>
            </a:r>
          </a:p>
        </p:txBody>
      </p:sp>
    </p:spTree>
    <p:extLst>
      <p:ext uri="{BB962C8B-B14F-4D97-AF65-F5344CB8AC3E}">
        <p14:creationId xmlns:p14="http://schemas.microsoft.com/office/powerpoint/2010/main" val="898181858"/>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Parcel</Template>
  <TotalTime>1336</TotalTime>
  <Words>1036</Words>
  <Application>Microsoft Office PowerPoint</Application>
  <PresentationFormat>Widescreen</PresentationFormat>
  <Paragraphs>87</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Consolas</vt:lpstr>
      <vt:lpstr>Gill Sans MT</vt:lpstr>
      <vt:lpstr>Parcel</vt:lpstr>
      <vt:lpstr>Cellular Image Segmentation Methods and Applications</vt:lpstr>
      <vt:lpstr>Cellular Image Segmentation</vt:lpstr>
      <vt:lpstr>My Cellular Segmentation Goal</vt:lpstr>
      <vt:lpstr>My Cellular Segmentation Goal</vt:lpstr>
      <vt:lpstr>Techniques for Cellular Segmentation</vt:lpstr>
      <vt:lpstr>Interesting Shape, Morphologic, and color Features for “blob” detection</vt:lpstr>
      <vt:lpstr>Pipeline Example</vt:lpstr>
      <vt:lpstr>Common Challenges in Cellular Segmentation</vt:lpstr>
      <vt:lpstr>Techniques to Overcome Challenges</vt:lpstr>
      <vt:lpstr>Overlapping Regions, another approach</vt:lpstr>
      <vt:lpstr>Overlapping Regions, another approach</vt:lpstr>
      <vt:lpstr>Otsu’s Dynamic Thresholding Method</vt:lpstr>
      <vt:lpstr>My Biological Context</vt:lpstr>
      <vt:lpstr>My Biological Context</vt:lpstr>
      <vt:lpstr>Concluding Plan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Cellular Image Segmentation Methods and Applications</dc:title>
  <dc:creator>Ruch, Tyler Duane</dc:creator>
  <cp:lastModifiedBy>Ruch, Tyler Duane</cp:lastModifiedBy>
  <cp:revision>25</cp:revision>
  <dcterms:created xsi:type="dcterms:W3CDTF">2018-09-20T20:41:57Z</dcterms:created>
  <dcterms:modified xsi:type="dcterms:W3CDTF">2018-10-03T20:51:04Z</dcterms:modified>
</cp:coreProperties>
</file>